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926" autoAdjust="0"/>
    <p:restoredTop sz="86176" autoAdjust="0"/>
  </p:normalViewPr>
  <p:slideViewPr>
    <p:cSldViewPr snapToGrid="0">
      <p:cViewPr varScale="1">
        <p:scale>
          <a:sx n="64" d="100"/>
          <a:sy n="64" d="100"/>
        </p:scale>
        <p:origin x="139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1BBD0-B805-4526-A62A-22025ABD3C99}" type="datetimeFigureOut">
              <a:rPr lang="en-US" smtClean="0"/>
              <a:t>2/16/2018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3C1C0-20A8-492D-AA54-19C17B498060}" type="slidenum">
              <a:rPr lang="en-US" smtClean="0"/>
              <a:t>‹#›</a:t>
            </a:fld>
            <a:endParaRPr lang="en-US"/>
          </a:p>
        </p:txBody>
      </p:sp>
    </p:spTree>
    <p:extLst>
      <p:ext uri="{BB962C8B-B14F-4D97-AF65-F5344CB8AC3E}">
        <p14:creationId xmlns:p14="http://schemas.microsoft.com/office/powerpoint/2010/main" val="4187198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Greet</a:t>
            </a:r>
            <a:r>
              <a:rPr lang="en-US" baseline="0" dirty="0" smtClean="0"/>
              <a:t> everyone and let them pay attention </a:t>
            </a:r>
          </a:p>
          <a:p>
            <a:r>
              <a:rPr lang="en-US" baseline="0" dirty="0" smtClean="0"/>
              <a:t>Prepare yourself for the presentation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company headquarter is based in </a:t>
            </a:r>
            <a:r>
              <a:rPr lang="en-US" dirty="0" err="1" smtClean="0"/>
              <a:t>Billund</a:t>
            </a:r>
            <a:r>
              <a:rPr lang="en-US" dirty="0" smtClean="0"/>
              <a:t>, Denmark</a:t>
            </a:r>
            <a:r>
              <a:rPr lang="en-US" baseline="0" dirty="0" smtClean="0"/>
              <a:t> although it has branches worldwide </a:t>
            </a:r>
            <a:r>
              <a:rPr lang="en-US" dirty="0" smtClean="0"/>
              <a:t>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1</a:t>
            </a:fld>
            <a:endParaRPr lang="en-US"/>
          </a:p>
        </p:txBody>
      </p:sp>
    </p:spTree>
    <p:extLst>
      <p:ext uri="{BB962C8B-B14F-4D97-AF65-F5344CB8AC3E}">
        <p14:creationId xmlns:p14="http://schemas.microsoft.com/office/powerpoint/2010/main" val="3396603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company has</a:t>
            </a:r>
            <a:r>
              <a:rPr lang="en-US" baseline="0" dirty="0" smtClean="0"/>
              <a:t> to ensure that production of the commodities meet the demand of the market both quantity wise and quality.</a:t>
            </a:r>
          </a:p>
          <a:p>
            <a:r>
              <a:rPr lang="en-US" baseline="0" dirty="0" smtClean="0"/>
              <a:t>The manufacturing department has to balance production and supply by smooth relations with the rest of the departments such as marketing and supplies chain</a:t>
            </a:r>
          </a:p>
          <a:p>
            <a:r>
              <a:rPr lang="en-US" baseline="0" dirty="0" smtClean="0"/>
              <a:t>The company receives orders from allover the world and it has to meet the demands and expectation of the company</a:t>
            </a:r>
          </a:p>
          <a:p>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2</a:t>
            </a:fld>
            <a:endParaRPr lang="en-US"/>
          </a:p>
        </p:txBody>
      </p:sp>
    </p:spTree>
    <p:extLst>
      <p:ext uri="{BB962C8B-B14F-4D97-AF65-F5344CB8AC3E}">
        <p14:creationId xmlns:p14="http://schemas.microsoft.com/office/powerpoint/2010/main" val="1084292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 company uses data stored for prediction of the orders</a:t>
            </a:r>
            <a:r>
              <a:rPr lang="en-US" baseline="0" dirty="0" smtClean="0"/>
              <a:t> and demand of the products likely to be placed by the customer.</a:t>
            </a:r>
          </a:p>
          <a:p>
            <a:r>
              <a:rPr lang="en-US" baseline="0" dirty="0" smtClean="0"/>
              <a:t>The data has been accumulated for the company for a long time and follows the dynamics.</a:t>
            </a:r>
          </a:p>
          <a:p>
            <a:r>
              <a:rPr lang="en-US" baseline="0" dirty="0" smtClean="0"/>
              <a:t>The manufacturing department has to rely on other departments for the data such as the supplies management department.</a:t>
            </a:r>
          </a:p>
          <a:p>
            <a:r>
              <a:rPr lang="en-US" baseline="0" dirty="0" smtClean="0"/>
              <a:t>Data mining is something that the company has maintained to ensure trends are well captured so that informed decisions can be made on production. </a:t>
            </a:r>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3</a:t>
            </a:fld>
            <a:endParaRPr lang="en-US"/>
          </a:p>
        </p:txBody>
      </p:sp>
    </p:spTree>
    <p:extLst>
      <p:ext uri="{BB962C8B-B14F-4D97-AF65-F5344CB8AC3E}">
        <p14:creationId xmlns:p14="http://schemas.microsoft.com/office/powerpoint/2010/main" val="3978717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The</a:t>
            </a:r>
            <a:r>
              <a:rPr lang="en-US" baseline="0" dirty="0" smtClean="0"/>
              <a:t> company has delegation form of administration and therefore departmental heads have the authority to make decisions in that particular department.</a:t>
            </a:r>
          </a:p>
          <a:p>
            <a:r>
              <a:rPr lang="en-US" baseline="0" dirty="0" smtClean="0"/>
              <a:t>The decisions made however must be informed and well calculated based on demand and supply </a:t>
            </a:r>
          </a:p>
          <a:p>
            <a:r>
              <a:rPr lang="en-US" baseline="0" dirty="0" smtClean="0"/>
              <a:t>The real-time information is found in the dashboard that provides information concerning all the information about the company production</a:t>
            </a:r>
          </a:p>
          <a:p>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4</a:t>
            </a:fld>
            <a:endParaRPr lang="en-US"/>
          </a:p>
        </p:txBody>
      </p:sp>
    </p:spTree>
    <p:extLst>
      <p:ext uri="{BB962C8B-B14F-4D97-AF65-F5344CB8AC3E}">
        <p14:creationId xmlns:p14="http://schemas.microsoft.com/office/powerpoint/2010/main" val="2233518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Mathematical calculations are used by the LEGO Co. in the prediction</a:t>
            </a:r>
            <a:r>
              <a:rPr lang="en-US" baseline="0" dirty="0" smtClean="0"/>
              <a:t> of the production quantity</a:t>
            </a:r>
          </a:p>
          <a:p>
            <a:r>
              <a:rPr lang="en-US" baseline="0" dirty="0" smtClean="0"/>
              <a:t>Most of the calculation  are automated based on the inventory and the sales or the orders which has been made</a:t>
            </a:r>
          </a:p>
          <a:p>
            <a:r>
              <a:rPr lang="en-US" dirty="0" smtClean="0"/>
              <a:t>The movement</a:t>
            </a:r>
            <a:r>
              <a:rPr lang="en-US" baseline="0" dirty="0" smtClean="0"/>
              <a:t> and supply of the already manufactured products provides the data needed in the calculations.</a:t>
            </a:r>
          </a:p>
          <a:p>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5</a:t>
            </a:fld>
            <a:endParaRPr lang="en-US"/>
          </a:p>
        </p:txBody>
      </p:sp>
    </p:spTree>
    <p:extLst>
      <p:ext uri="{BB962C8B-B14F-4D97-AF65-F5344CB8AC3E}">
        <p14:creationId xmlns:p14="http://schemas.microsoft.com/office/powerpoint/2010/main" val="3200130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proper</a:t>
            </a:r>
            <a:r>
              <a:rPr lang="en-US" baseline="0" dirty="0" smtClean="0"/>
              <a:t> functioning of the manufacturing department in the LEGO Company, there is the need to change and improve.</a:t>
            </a:r>
          </a:p>
          <a:p>
            <a:r>
              <a:rPr lang="en-US" baseline="0" dirty="0" smtClean="0"/>
              <a:t>The improvement of the MRP will have a positive impact on the overall production and supply of the commodities to the market</a:t>
            </a:r>
          </a:p>
          <a:p>
            <a:r>
              <a:rPr lang="en-US" baseline="0" dirty="0" smtClean="0"/>
              <a:t>Over estimation or underestimation of products needed is addressed and therefore extra costs such as storage charges are reduced hence increased productivity.</a:t>
            </a:r>
          </a:p>
          <a:p>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6</a:t>
            </a:fld>
            <a:endParaRPr lang="en-US"/>
          </a:p>
        </p:txBody>
      </p:sp>
    </p:spTree>
    <p:extLst>
      <p:ext uri="{BB962C8B-B14F-4D97-AF65-F5344CB8AC3E}">
        <p14:creationId xmlns:p14="http://schemas.microsoft.com/office/powerpoint/2010/main" val="3642221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Dependent demand  entails the factors</a:t>
            </a:r>
            <a:r>
              <a:rPr lang="en-US" baseline="0" dirty="0" smtClean="0"/>
              <a:t> that are within the company while </a:t>
            </a:r>
            <a:r>
              <a:rPr lang="en-US" dirty="0" smtClean="0"/>
              <a:t>independent demand are factors that are outside the company</a:t>
            </a:r>
          </a:p>
          <a:p>
            <a:r>
              <a:rPr lang="en-US" dirty="0" smtClean="0"/>
              <a:t>This</a:t>
            </a:r>
            <a:r>
              <a:rPr lang="en-US" baseline="0" dirty="0" smtClean="0"/>
              <a:t> means that the company has to consider both internal and external factors that actually determines production rate and resources needed in the production process.</a:t>
            </a:r>
          </a:p>
          <a:p>
            <a:r>
              <a:rPr lang="en-US" baseline="0" dirty="0" smtClean="0"/>
              <a:t>Therefore proper inventory, billing and scheduling of production process in achieved.</a:t>
            </a:r>
          </a:p>
          <a:p>
            <a:r>
              <a:rPr lang="en-US" baseline="0" dirty="0" smtClean="0"/>
              <a:t>Low inventory levels and manageable products are supplied and there is no shortage or overproduction. </a:t>
            </a:r>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7</a:t>
            </a:fld>
            <a:endParaRPr lang="en-US"/>
          </a:p>
        </p:txBody>
      </p:sp>
    </p:spTree>
    <p:extLst>
      <p:ext uri="{BB962C8B-B14F-4D97-AF65-F5344CB8AC3E}">
        <p14:creationId xmlns:p14="http://schemas.microsoft.com/office/powerpoint/2010/main" val="3933851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Output MRP</a:t>
            </a:r>
            <a:r>
              <a:rPr lang="en-US" baseline="0" dirty="0" smtClean="0"/>
              <a:t> is an option that the LEGO company can use in the improvement of the manufacturing process of its products.</a:t>
            </a:r>
          </a:p>
          <a:p>
            <a:r>
              <a:rPr lang="en-US" baseline="0" dirty="0" smtClean="0"/>
              <a:t>The technique involves types 1 and 2 where the type is </a:t>
            </a:r>
            <a:r>
              <a:rPr lang="en-US" dirty="0" smtClean="0"/>
              <a:t>Recommended Production Schedule and type 2 is Recommended Purchasing Schedule.</a:t>
            </a:r>
          </a:p>
          <a:p>
            <a:r>
              <a:rPr lang="en-US" dirty="0" smtClean="0"/>
              <a:t>Output 1</a:t>
            </a:r>
            <a:r>
              <a:rPr lang="en-US" baseline="0" dirty="0" smtClean="0"/>
              <a:t> provides an outline and guide on how and when the production is to take place</a:t>
            </a:r>
          </a:p>
          <a:p>
            <a:r>
              <a:rPr lang="en-US" baseline="0" dirty="0" smtClean="0"/>
              <a:t>Output 2 provides a schedule when the company will take the purchasing role of the resources such as raw materials needed in the manufacture of the product.</a:t>
            </a:r>
          </a:p>
          <a:p>
            <a:r>
              <a:rPr lang="en-US" baseline="0" dirty="0" smtClean="0"/>
              <a:t>All these are geared to ensure that the company meets its obligation and spending little in the costs of operation. </a:t>
            </a:r>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8</a:t>
            </a:fld>
            <a:endParaRPr lang="en-US"/>
          </a:p>
        </p:txBody>
      </p:sp>
    </p:spTree>
    <p:extLst>
      <p:ext uri="{BB962C8B-B14F-4D97-AF65-F5344CB8AC3E}">
        <p14:creationId xmlns:p14="http://schemas.microsoft.com/office/powerpoint/2010/main" val="2520016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 will</a:t>
            </a:r>
            <a:r>
              <a:rPr lang="en-US" baseline="0" dirty="0" smtClean="0"/>
              <a:t> benefit from the demand driven MRP where the production is solely dependent on the demand of the final product by the consumer.</a:t>
            </a:r>
          </a:p>
          <a:p>
            <a:r>
              <a:rPr lang="en-US" baseline="0" dirty="0" smtClean="0"/>
              <a:t>The plan has five components which include </a:t>
            </a:r>
            <a:r>
              <a:rPr lang="en-US" b="1" dirty="0" smtClean="0"/>
              <a:t>Strategic inventory positioning, Buffer profiles and level, Dynamic adjustments, Demand-driven planning</a:t>
            </a:r>
            <a:r>
              <a:rPr lang="en-US" b="0" baseline="0" dirty="0" smtClean="0"/>
              <a:t> and </a:t>
            </a:r>
            <a:r>
              <a:rPr lang="en-US" b="1" dirty="0" smtClean="0"/>
              <a:t>Highly visible and collaborative execution. </a:t>
            </a:r>
          </a:p>
          <a:p>
            <a:r>
              <a:rPr lang="en-US" b="0" dirty="0" smtClean="0"/>
              <a:t>All the components</a:t>
            </a:r>
            <a:r>
              <a:rPr lang="en-US" b="0" baseline="0" dirty="0" smtClean="0"/>
              <a:t> must be considered when one needs to come up with a production schedule that fits the manufacturing of the company’s product. </a:t>
            </a:r>
            <a:endParaRPr lang="en-US" b="0" dirty="0"/>
          </a:p>
        </p:txBody>
      </p:sp>
      <p:sp>
        <p:nvSpPr>
          <p:cNvPr id="4" name="Slide Number Placeholder 3"/>
          <p:cNvSpPr>
            <a:spLocks noGrp="1"/>
          </p:cNvSpPr>
          <p:nvPr>
            <p:ph type="sldNum" sz="quarter" idx="10"/>
          </p:nvPr>
        </p:nvSpPr>
        <p:spPr/>
        <p:txBody>
          <a:bodyPr/>
          <a:lstStyle/>
          <a:p>
            <a:fld id="{F703C1C0-20A8-492D-AA54-19C17B498060}" type="slidenum">
              <a:rPr lang="en-US" smtClean="0"/>
              <a:t>9</a:t>
            </a:fld>
            <a:endParaRPr lang="en-US"/>
          </a:p>
        </p:txBody>
      </p:sp>
    </p:spTree>
    <p:extLst>
      <p:ext uri="{BB962C8B-B14F-4D97-AF65-F5344CB8AC3E}">
        <p14:creationId xmlns:p14="http://schemas.microsoft.com/office/powerpoint/2010/main" val="3075451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everyone</a:t>
            </a:r>
            <a:r>
              <a:rPr lang="en-US" baseline="0" dirty="0" smtClean="0"/>
              <a:t> know that you were grateful for their time. </a:t>
            </a:r>
          </a:p>
          <a:p>
            <a:r>
              <a:rPr lang="en-US" baseline="0" dirty="0" smtClean="0"/>
              <a:t>Take any questions !!!!</a:t>
            </a:r>
            <a:endParaRPr lang="en-US" dirty="0"/>
          </a:p>
        </p:txBody>
      </p:sp>
      <p:sp>
        <p:nvSpPr>
          <p:cNvPr id="4" name="Slide Number Placeholder 3"/>
          <p:cNvSpPr>
            <a:spLocks noGrp="1"/>
          </p:cNvSpPr>
          <p:nvPr>
            <p:ph type="sldNum" sz="quarter" idx="10"/>
          </p:nvPr>
        </p:nvSpPr>
        <p:spPr/>
        <p:txBody>
          <a:bodyPr/>
          <a:lstStyle/>
          <a:p>
            <a:fld id="{F703C1C0-20A8-492D-AA54-19C17B498060}" type="slidenum">
              <a:rPr lang="en-US" smtClean="0"/>
              <a:t>10</a:t>
            </a:fld>
            <a:endParaRPr lang="en-US"/>
          </a:p>
        </p:txBody>
      </p:sp>
    </p:spTree>
    <p:extLst>
      <p:ext uri="{BB962C8B-B14F-4D97-AF65-F5344CB8AC3E}">
        <p14:creationId xmlns:p14="http://schemas.microsoft.com/office/powerpoint/2010/main" val="2526598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6F3A1A-DFFA-44C6-8100-B92DF4972526}"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275894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6F3A1A-DFFA-44C6-8100-B92DF4972526}"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149209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6F3A1A-DFFA-44C6-8100-B92DF4972526}"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1847373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6F3A1A-DFFA-44C6-8100-B92DF4972526}"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377722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6F3A1A-DFFA-44C6-8100-B92DF4972526}" type="datetimeFigureOut">
              <a:rPr lang="en-US" smtClean="0"/>
              <a:t>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3438605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6F3A1A-DFFA-44C6-8100-B92DF4972526}" type="datetimeFigureOut">
              <a:rPr lang="en-US" smtClean="0"/>
              <a:t>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552405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6F3A1A-DFFA-44C6-8100-B92DF4972526}" type="datetimeFigureOut">
              <a:rPr lang="en-US" smtClean="0"/>
              <a:t>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573873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6F3A1A-DFFA-44C6-8100-B92DF4972526}"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3427184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6F3A1A-DFFA-44C6-8100-B92DF4972526}" type="datetimeFigureOut">
              <a:rPr lang="en-US" smtClean="0"/>
              <a:t>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1097098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6F3A1A-DFFA-44C6-8100-B92DF4972526}"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4065384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6F3A1A-DFFA-44C6-8100-B92DF4972526}" type="datetimeFigureOut">
              <a:rPr lang="en-US" smtClean="0"/>
              <a:t>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DA20A3-EC03-4F45-8F30-907D245E2A39}" type="slidenum">
              <a:rPr lang="en-US" smtClean="0"/>
              <a:t>‹#›</a:t>
            </a:fld>
            <a:endParaRPr lang="en-US"/>
          </a:p>
        </p:txBody>
      </p:sp>
    </p:spTree>
    <p:extLst>
      <p:ext uri="{BB962C8B-B14F-4D97-AF65-F5344CB8AC3E}">
        <p14:creationId xmlns:p14="http://schemas.microsoft.com/office/powerpoint/2010/main" val="362338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1000">
              <a:srgbClr val="FFFF00"/>
            </a:gs>
            <a:gs pos="74000">
              <a:schemeClr val="accent1">
                <a:lumMod val="45000"/>
                <a:lumOff val="55000"/>
              </a:schemeClr>
            </a:gs>
            <a:gs pos="95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6F3A1A-DFFA-44C6-8100-B92DF4972526}" type="datetimeFigureOut">
              <a:rPr lang="en-US" smtClean="0"/>
              <a:t>2/16/2018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DA20A3-EC03-4F45-8F30-907D245E2A39}" type="slidenum">
              <a:rPr lang="en-US" smtClean="0"/>
              <a:t>‹#›</a:t>
            </a:fld>
            <a:endParaRPr lang="en-US"/>
          </a:p>
        </p:txBody>
      </p:sp>
    </p:spTree>
    <p:extLst>
      <p:ext uri="{BB962C8B-B14F-4D97-AF65-F5344CB8AC3E}">
        <p14:creationId xmlns:p14="http://schemas.microsoft.com/office/powerpoint/2010/main" val="31487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LEGO Co. Material</a:t>
            </a:r>
            <a:r>
              <a:rPr lang="en-US" b="1" dirty="0" smtClean="0"/>
              <a:t> requirements planning (MRP)</a:t>
            </a:r>
            <a:r>
              <a:rPr lang="en-US" b="1" dirty="0" smtClean="0"/>
              <a:t> </a:t>
            </a:r>
            <a:endParaRPr lang="en-US" b="1" dirty="0"/>
          </a:p>
        </p:txBody>
      </p:sp>
      <p:sp>
        <p:nvSpPr>
          <p:cNvPr id="3" name="Subtitle 2"/>
          <p:cNvSpPr>
            <a:spLocks noGrp="1"/>
          </p:cNvSpPr>
          <p:nvPr>
            <p:ph type="subTitle" idx="1"/>
          </p:nvPr>
        </p:nvSpPr>
        <p:spPr/>
        <p:txBody>
          <a:bodyPr/>
          <a:lstStyle/>
          <a:p>
            <a:r>
              <a:rPr lang="en-US" dirty="0" smtClean="0"/>
              <a:t>Name</a:t>
            </a:r>
          </a:p>
          <a:p>
            <a:r>
              <a:rPr lang="en-US" dirty="0" smtClean="0"/>
              <a:t>Institution of Affiliation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4452" y="3462260"/>
            <a:ext cx="3177915" cy="3177915"/>
          </a:xfrm>
          <a:prstGeom prst="rect">
            <a:avLst/>
          </a:prstGeom>
        </p:spPr>
      </p:pic>
    </p:spTree>
    <p:extLst>
      <p:ext uri="{BB962C8B-B14F-4D97-AF65-F5344CB8AC3E}">
        <p14:creationId xmlns:p14="http://schemas.microsoft.com/office/powerpoint/2010/main" val="31174522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LEGO Co. is a children toy and related products manufacturing company that has a production capability to supply products.</a:t>
            </a:r>
          </a:p>
          <a:p>
            <a:r>
              <a:rPr lang="en-US" dirty="0" smtClean="0"/>
              <a:t>As a company, the manufacturing department has the mandate to ensure smooth availability of commodities as required.</a:t>
            </a:r>
          </a:p>
          <a:p>
            <a:r>
              <a:rPr lang="en-US" dirty="0" smtClean="0"/>
              <a:t>LEGO Co. has multiple branches across the world aimed at proper distribution of its products to the customers.</a:t>
            </a:r>
          </a:p>
          <a:p>
            <a:r>
              <a:rPr lang="en-US" dirty="0" smtClean="0"/>
              <a:t>The supply of the raw materials and the final products must be well balanced to ensure that there is no waste (Yamit, 2016</a:t>
            </a:r>
            <a:r>
              <a:rPr lang="en-US" dirty="0"/>
              <a:t>)</a:t>
            </a:r>
            <a:r>
              <a:rPr lang="en-US" dirty="0" smtClean="0"/>
              <a:t>.</a:t>
            </a:r>
          </a:p>
          <a:p>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8361" y="0"/>
            <a:ext cx="2073639" cy="2804248"/>
          </a:xfrm>
          <a:prstGeom prst="rect">
            <a:avLst/>
          </a:prstGeom>
        </p:spPr>
      </p:pic>
    </p:spTree>
    <p:extLst>
      <p:ext uri="{BB962C8B-B14F-4D97-AF65-F5344CB8AC3E}">
        <p14:creationId xmlns:p14="http://schemas.microsoft.com/office/powerpoint/2010/main" val="3565048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Current Practice---Data Application  </a:t>
            </a:r>
            <a:endParaRPr lang="en-US" dirty="0"/>
          </a:p>
        </p:txBody>
      </p:sp>
      <p:sp>
        <p:nvSpPr>
          <p:cNvPr id="3" name="Content Placeholder 2"/>
          <p:cNvSpPr>
            <a:spLocks noGrp="1"/>
          </p:cNvSpPr>
          <p:nvPr>
            <p:ph idx="1"/>
          </p:nvPr>
        </p:nvSpPr>
        <p:spPr/>
        <p:txBody>
          <a:bodyPr/>
          <a:lstStyle/>
          <a:p>
            <a:r>
              <a:rPr lang="en-US" dirty="0" smtClean="0"/>
              <a:t>Currently, the company relies on the data to estimate the orders that may be placed in a given period.</a:t>
            </a:r>
          </a:p>
          <a:p>
            <a:r>
              <a:rPr lang="en-US" dirty="0" smtClean="0"/>
              <a:t>This means that the company has to rely on the past data and records in the production process.</a:t>
            </a:r>
          </a:p>
          <a:p>
            <a:r>
              <a:rPr lang="en-US" dirty="0" smtClean="0"/>
              <a:t>The manufacturing department has stored data that provides direction and possible pattern of demand and supply of the commodities (Ivanov, </a:t>
            </a:r>
            <a:r>
              <a:rPr lang="en-US" dirty="0" err="1" smtClean="0"/>
              <a:t>Tsipoulanidis</a:t>
            </a:r>
            <a:r>
              <a:rPr lang="en-US" dirty="0"/>
              <a:t> </a:t>
            </a:r>
            <a:r>
              <a:rPr lang="en-US" dirty="0" smtClean="0"/>
              <a:t>&amp; </a:t>
            </a:r>
            <a:r>
              <a:rPr lang="en-US" dirty="0" err="1" smtClean="0"/>
              <a:t>Schönberger</a:t>
            </a:r>
            <a:r>
              <a:rPr lang="en-US" dirty="0" smtClean="0"/>
              <a:t>, 2017</a:t>
            </a:r>
            <a:r>
              <a:rPr lang="en-US" dirty="0"/>
              <a:t>)</a:t>
            </a:r>
            <a:r>
              <a:rPr lang="en-US" dirty="0" smtClean="0"/>
              <a:t>.</a:t>
            </a:r>
          </a:p>
          <a:p>
            <a:r>
              <a:rPr lang="en-US" dirty="0" smtClean="0"/>
              <a:t>The data has to be accurate and applicable at the particular time for better prediction.</a:t>
            </a:r>
          </a:p>
          <a:p>
            <a:endParaRPr lang="en-US" dirty="0" smtClean="0"/>
          </a:p>
          <a:p>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30452" y="-10546"/>
            <a:ext cx="1961548" cy="1836171"/>
          </a:xfrm>
          <a:prstGeom prst="rect">
            <a:avLst/>
          </a:prstGeom>
        </p:spPr>
      </p:pic>
    </p:spTree>
    <p:extLst>
      <p:ext uri="{BB962C8B-B14F-4D97-AF65-F5344CB8AC3E}">
        <p14:creationId xmlns:p14="http://schemas.microsoft.com/office/powerpoint/2010/main" val="13638520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Current Practice—Executive Decisions  </a:t>
            </a:r>
            <a:endParaRPr lang="en-US" dirty="0"/>
          </a:p>
        </p:txBody>
      </p:sp>
      <p:sp>
        <p:nvSpPr>
          <p:cNvPr id="3" name="Content Placeholder 2"/>
          <p:cNvSpPr>
            <a:spLocks noGrp="1"/>
          </p:cNvSpPr>
          <p:nvPr>
            <p:ph idx="1"/>
          </p:nvPr>
        </p:nvSpPr>
        <p:spPr/>
        <p:txBody>
          <a:bodyPr/>
          <a:lstStyle/>
          <a:p>
            <a:r>
              <a:rPr lang="en-US" dirty="0" smtClean="0"/>
              <a:t>The departmental head also makes decisions on production matters.</a:t>
            </a:r>
          </a:p>
          <a:p>
            <a:r>
              <a:rPr lang="en-US" dirty="0" smtClean="0"/>
              <a:t>Depending on his skills and experience he can make decisions regarding the quantity to be produced in a given time (</a:t>
            </a:r>
            <a:r>
              <a:rPr lang="en-US" dirty="0"/>
              <a:t>Fleischmann</a:t>
            </a:r>
            <a:r>
              <a:rPr lang="en-US" dirty="0" smtClean="0"/>
              <a:t>, </a:t>
            </a:r>
            <a:r>
              <a:rPr lang="en-US" dirty="0" err="1" smtClean="0"/>
              <a:t>Meyr</a:t>
            </a:r>
            <a:r>
              <a:rPr lang="en-US" dirty="0" smtClean="0"/>
              <a:t> </a:t>
            </a:r>
            <a:r>
              <a:rPr lang="en-US" dirty="0"/>
              <a:t>&amp; </a:t>
            </a:r>
            <a:r>
              <a:rPr lang="en-US" dirty="0" smtClean="0"/>
              <a:t>Wagner, 2015</a:t>
            </a:r>
            <a:r>
              <a:rPr lang="en-US" dirty="0"/>
              <a:t>)</a:t>
            </a:r>
            <a:r>
              <a:rPr lang="en-US" dirty="0" smtClean="0"/>
              <a:t>.</a:t>
            </a:r>
          </a:p>
          <a:p>
            <a:r>
              <a:rPr lang="en-US" dirty="0" smtClean="0"/>
              <a:t>However, he relies on the data and past experiences and the current trends of the company products.</a:t>
            </a:r>
          </a:p>
          <a:p>
            <a:r>
              <a:rPr lang="en-US" dirty="0" smtClean="0"/>
              <a:t>The decision made is based on the real-time information and statistics that is gathered.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6636" y="4931764"/>
            <a:ext cx="2751387" cy="1926236"/>
          </a:xfrm>
          <a:prstGeom prst="rect">
            <a:avLst/>
          </a:prstGeom>
        </p:spPr>
      </p:pic>
    </p:spTree>
    <p:extLst>
      <p:ext uri="{BB962C8B-B14F-4D97-AF65-F5344CB8AC3E}">
        <p14:creationId xmlns:p14="http://schemas.microsoft.com/office/powerpoint/2010/main" val="15119713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Current Practice---Mathematical Formulas </a:t>
            </a:r>
            <a:endParaRPr lang="en-US" dirty="0"/>
          </a:p>
        </p:txBody>
      </p:sp>
      <p:sp>
        <p:nvSpPr>
          <p:cNvPr id="3" name="Content Placeholder 2"/>
          <p:cNvSpPr>
            <a:spLocks noGrp="1"/>
          </p:cNvSpPr>
          <p:nvPr>
            <p:ph idx="1"/>
          </p:nvPr>
        </p:nvSpPr>
        <p:spPr/>
        <p:txBody>
          <a:bodyPr/>
          <a:lstStyle/>
          <a:p>
            <a:r>
              <a:rPr lang="en-US" dirty="0" smtClean="0"/>
              <a:t>The company also uses the mathematical formulas in production to predict the market.</a:t>
            </a:r>
          </a:p>
          <a:p>
            <a:r>
              <a:rPr lang="en-US" dirty="0" smtClean="0"/>
              <a:t>The calculations must be done by qualified personnel in the field of prediction and probability.</a:t>
            </a:r>
          </a:p>
          <a:p>
            <a:r>
              <a:rPr lang="en-US" dirty="0" smtClean="0"/>
              <a:t>However, the calculations must be informed and depended on the market trend and data obtained from the supplies and sales </a:t>
            </a:r>
            <a:r>
              <a:rPr lang="en-US" dirty="0"/>
              <a:t>(Ivanov, </a:t>
            </a:r>
            <a:r>
              <a:rPr lang="en-US" dirty="0" err="1"/>
              <a:t>Tsipoulanidis</a:t>
            </a:r>
            <a:r>
              <a:rPr lang="en-US" dirty="0"/>
              <a:t> &amp; </a:t>
            </a:r>
            <a:r>
              <a:rPr lang="en-US" dirty="0" err="1"/>
              <a:t>Schönberger</a:t>
            </a:r>
            <a:r>
              <a:rPr lang="en-US" dirty="0"/>
              <a:t>, 2017)</a:t>
            </a:r>
            <a:r>
              <a:rPr lang="en-US" dirty="0" smtClean="0"/>
              <a:t>.</a:t>
            </a:r>
          </a:p>
          <a:p>
            <a:r>
              <a:rPr lang="en-US" dirty="0" smtClean="0"/>
              <a:t>The calculations are based on the inventory and the supplied products in the market</a:t>
            </a:r>
          </a:p>
          <a:p>
            <a:endParaRPr lang="en-US" dirty="0" smtClean="0"/>
          </a:p>
          <a:p>
            <a:endParaRPr lang="en-US" dirty="0" smtClean="0"/>
          </a:p>
        </p:txBody>
      </p:sp>
    </p:spTree>
    <p:extLst>
      <p:ext uri="{BB962C8B-B14F-4D97-AF65-F5344CB8AC3E}">
        <p14:creationId xmlns:p14="http://schemas.microsoft.com/office/powerpoint/2010/main" val="932105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LEGO's </a:t>
            </a:r>
            <a:r>
              <a:rPr lang="en-US" dirty="0"/>
              <a:t>MRP improvements</a:t>
            </a:r>
          </a:p>
        </p:txBody>
      </p:sp>
      <p:sp>
        <p:nvSpPr>
          <p:cNvPr id="3" name="Content Placeholder 2"/>
          <p:cNvSpPr>
            <a:spLocks noGrp="1"/>
          </p:cNvSpPr>
          <p:nvPr>
            <p:ph idx="1"/>
          </p:nvPr>
        </p:nvSpPr>
        <p:spPr/>
        <p:txBody>
          <a:bodyPr/>
          <a:lstStyle/>
          <a:p>
            <a:r>
              <a:rPr lang="en-US" dirty="0" smtClean="0"/>
              <a:t>In order for the company to have a proper balance of demand and supply of its products improvement is needed.</a:t>
            </a:r>
          </a:p>
          <a:p>
            <a:r>
              <a:rPr lang="en-US" dirty="0" smtClean="0"/>
              <a:t>The company has to improve on the </a:t>
            </a:r>
            <a:r>
              <a:rPr lang="en-US" dirty="0"/>
              <a:t>Material requirements </a:t>
            </a:r>
            <a:r>
              <a:rPr lang="en-US" dirty="0" smtClean="0"/>
              <a:t>planning (MRP) so that manufacturing distribution is smooth.</a:t>
            </a:r>
          </a:p>
          <a:p>
            <a:r>
              <a:rPr lang="en-US" dirty="0" smtClean="0"/>
              <a:t>Proper MRP guarantees the company proper manufacturing that ensures no wasted of resources and no over or under-production</a:t>
            </a:r>
            <a:r>
              <a:rPr lang="en-US" dirty="0"/>
              <a:t>(Yamit, 2016)</a:t>
            </a:r>
            <a:r>
              <a:rPr lang="en-US" dirty="0" smtClean="0"/>
              <a:t>.</a:t>
            </a:r>
          </a:p>
          <a:p>
            <a:r>
              <a:rPr lang="en-US" dirty="0" smtClean="0"/>
              <a:t>The company has options which it can utilize in the management of manufacturing of the children’s toys.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53863" y="4886793"/>
            <a:ext cx="2838138" cy="1971207"/>
          </a:xfrm>
          <a:prstGeom prst="rect">
            <a:avLst/>
          </a:prstGeom>
        </p:spPr>
      </p:pic>
    </p:spTree>
    <p:extLst>
      <p:ext uri="{BB962C8B-B14F-4D97-AF65-F5344CB8AC3E}">
        <p14:creationId xmlns:p14="http://schemas.microsoft.com/office/powerpoint/2010/main" val="193864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Dependent demand </a:t>
            </a:r>
            <a:r>
              <a:rPr lang="en-US" dirty="0" err="1"/>
              <a:t>vs</a:t>
            </a:r>
            <a:r>
              <a:rPr lang="en-US" dirty="0"/>
              <a:t> independent demand</a:t>
            </a:r>
          </a:p>
        </p:txBody>
      </p:sp>
      <p:sp>
        <p:nvSpPr>
          <p:cNvPr id="3" name="Content Placeholder 2"/>
          <p:cNvSpPr>
            <a:spLocks noGrp="1"/>
          </p:cNvSpPr>
          <p:nvPr>
            <p:ph idx="1"/>
          </p:nvPr>
        </p:nvSpPr>
        <p:spPr/>
        <p:txBody>
          <a:bodyPr/>
          <a:lstStyle/>
          <a:p>
            <a:r>
              <a:rPr lang="en-US" dirty="0" smtClean="0"/>
              <a:t>This MRP is meant to address the waste of resources as production is definite</a:t>
            </a:r>
          </a:p>
          <a:p>
            <a:r>
              <a:rPr lang="en-US" dirty="0" smtClean="0"/>
              <a:t>The materials that are required as exactly what the final product are needed.</a:t>
            </a:r>
          </a:p>
          <a:p>
            <a:r>
              <a:rPr lang="en-US" dirty="0" smtClean="0"/>
              <a:t>The MRP involves both internal and external factors of production before coming up with the decision on the quantity to produce </a:t>
            </a:r>
            <a:r>
              <a:rPr lang="en-US" dirty="0"/>
              <a:t>(Yamit, 2016</a:t>
            </a:r>
            <a:r>
              <a:rPr lang="en-US" dirty="0" smtClean="0"/>
              <a:t>). </a:t>
            </a:r>
          </a:p>
          <a:p>
            <a:r>
              <a:rPr lang="en-US" dirty="0" smtClean="0"/>
              <a:t>This means that the relevant factors both externally and internally are considered and therefore less wastage of raw materials and the final product.</a:t>
            </a:r>
            <a:endParaRPr lang="en-US" dirty="0"/>
          </a:p>
        </p:txBody>
      </p:sp>
    </p:spTree>
    <p:extLst>
      <p:ext uri="{BB962C8B-B14F-4D97-AF65-F5344CB8AC3E}">
        <p14:creationId xmlns:p14="http://schemas.microsoft.com/office/powerpoint/2010/main" val="1685194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Outputs</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production technique that relies on the output of the commodity being manufactured.</a:t>
            </a:r>
          </a:p>
          <a:p>
            <a:r>
              <a:rPr lang="en-US" dirty="0" smtClean="0"/>
              <a:t>It has output 1 and output 2.</a:t>
            </a:r>
          </a:p>
          <a:p>
            <a:r>
              <a:rPr lang="en-US" dirty="0" smtClean="0"/>
              <a:t>The schedules are aimed at ensuring appropriate decisions are made concerning production of the commodity.</a:t>
            </a:r>
          </a:p>
          <a:p>
            <a:r>
              <a:rPr lang="en-US" dirty="0" smtClean="0"/>
              <a:t>The schedule provides timeline needed in the production process and the time to make the supplies to the consumers </a:t>
            </a:r>
            <a:r>
              <a:rPr lang="en-US" dirty="0"/>
              <a:t>(Fleischmann, </a:t>
            </a:r>
            <a:r>
              <a:rPr lang="en-US" dirty="0" err="1"/>
              <a:t>Meyr</a:t>
            </a:r>
            <a:r>
              <a:rPr lang="en-US" dirty="0"/>
              <a:t> &amp; Wagner, 2015)</a:t>
            </a:r>
            <a:r>
              <a:rPr lang="en-US" dirty="0" smtClean="0"/>
              <a:t>.</a:t>
            </a:r>
          </a:p>
          <a:p>
            <a:r>
              <a:rPr lang="en-US" dirty="0" smtClean="0"/>
              <a:t>The schedule follow the master production schedule that has overall effect in the company activities. </a:t>
            </a:r>
          </a:p>
          <a:p>
            <a:endParaRPr lang="en-US" dirty="0" smtClean="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899" y="365125"/>
            <a:ext cx="3028950" cy="1514475"/>
          </a:xfrm>
          <a:prstGeom prst="rect">
            <a:avLst/>
          </a:prstGeom>
        </p:spPr>
      </p:pic>
    </p:spTree>
    <p:extLst>
      <p:ext uri="{BB962C8B-B14F-4D97-AF65-F5344CB8AC3E}">
        <p14:creationId xmlns:p14="http://schemas.microsoft.com/office/powerpoint/2010/main" val="3905576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Demand driven MRP</a:t>
            </a:r>
          </a:p>
        </p:txBody>
      </p:sp>
      <p:sp>
        <p:nvSpPr>
          <p:cNvPr id="3" name="Content Placeholder 2"/>
          <p:cNvSpPr>
            <a:spLocks noGrp="1"/>
          </p:cNvSpPr>
          <p:nvPr>
            <p:ph idx="1"/>
          </p:nvPr>
        </p:nvSpPr>
        <p:spPr/>
        <p:txBody>
          <a:bodyPr>
            <a:normAutofit/>
          </a:bodyPr>
          <a:lstStyle/>
          <a:p>
            <a:r>
              <a:rPr lang="en-US" dirty="0" smtClean="0"/>
              <a:t>Refers to a technique that promotes production based on the demand of the commodity.</a:t>
            </a:r>
          </a:p>
          <a:p>
            <a:r>
              <a:rPr lang="en-US" dirty="0" smtClean="0"/>
              <a:t>The company is prompted to produce more products due to the demand for such items (Carol, </a:t>
            </a:r>
            <a:r>
              <a:rPr lang="en-US" dirty="0" err="1" smtClean="0"/>
              <a:t>Ptak</a:t>
            </a:r>
            <a:r>
              <a:rPr lang="en-US" dirty="0"/>
              <a:t> </a:t>
            </a:r>
            <a:r>
              <a:rPr lang="en-US" dirty="0" smtClean="0"/>
              <a:t>&amp; Smith, 2016</a:t>
            </a:r>
            <a:r>
              <a:rPr lang="en-US" dirty="0"/>
              <a:t>)</a:t>
            </a:r>
            <a:r>
              <a:rPr lang="en-US" dirty="0" smtClean="0"/>
              <a:t>. </a:t>
            </a:r>
          </a:p>
          <a:p>
            <a:r>
              <a:rPr lang="en-US" dirty="0" smtClean="0"/>
              <a:t>The production has strategic inventory positioning where the company produces based on the demand and statistics in the inventory</a:t>
            </a:r>
          </a:p>
          <a:p>
            <a:r>
              <a:rPr lang="en-US" dirty="0" smtClean="0"/>
              <a:t>Buffer profiles and levelling is an important part of the strategy that ensures grouping and matching of materials is possible so that only readily needed resources are purchased for production of the product.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90707" y="23961"/>
            <a:ext cx="2601293" cy="1734195"/>
          </a:xfrm>
          <a:prstGeom prst="rect">
            <a:avLst/>
          </a:prstGeom>
        </p:spPr>
      </p:pic>
    </p:spTree>
    <p:extLst>
      <p:ext uri="{BB962C8B-B14F-4D97-AF65-F5344CB8AC3E}">
        <p14:creationId xmlns:p14="http://schemas.microsoft.com/office/powerpoint/2010/main" val="41195452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smtClean="0"/>
              <a:t>Carol A.. </a:t>
            </a:r>
            <a:r>
              <a:rPr lang="en-US" dirty="0" err="1" smtClean="0"/>
              <a:t>Ptak</a:t>
            </a:r>
            <a:r>
              <a:rPr lang="en-US" dirty="0" smtClean="0"/>
              <a:t>, &amp; Smith, C. (2016). </a:t>
            </a:r>
            <a:r>
              <a:rPr lang="en-US" i="1" dirty="0" smtClean="0"/>
              <a:t>Demand Driven Material Requirements 	Planning: DDMRP</a:t>
            </a:r>
            <a:r>
              <a:rPr lang="en-US" dirty="0" smtClean="0"/>
              <a:t>. Industrial Press, Incorporated.</a:t>
            </a:r>
          </a:p>
          <a:p>
            <a:r>
              <a:rPr lang="en-US" dirty="0"/>
              <a:t>Fleischmann, B., </a:t>
            </a:r>
            <a:r>
              <a:rPr lang="en-US" dirty="0" err="1"/>
              <a:t>Meyr</a:t>
            </a:r>
            <a:r>
              <a:rPr lang="en-US" dirty="0"/>
              <a:t>, H., &amp; Wagner, M. (2015). Advanced planning. In </a:t>
            </a:r>
            <a:r>
              <a:rPr lang="en-US" dirty="0" smtClean="0"/>
              <a:t>	</a:t>
            </a:r>
            <a:r>
              <a:rPr lang="en-US" i="1" dirty="0" smtClean="0"/>
              <a:t>Supply </a:t>
            </a:r>
            <a:r>
              <a:rPr lang="en-US" i="1" dirty="0"/>
              <a:t>chain management and advanced planning</a:t>
            </a:r>
            <a:r>
              <a:rPr lang="en-US" dirty="0"/>
              <a:t> (pp. 71-95). Springer, </a:t>
            </a:r>
            <a:r>
              <a:rPr lang="en-US" dirty="0" smtClean="0"/>
              <a:t>	Berlin</a:t>
            </a:r>
            <a:r>
              <a:rPr lang="en-US" dirty="0"/>
              <a:t>, Heidelberg</a:t>
            </a:r>
            <a:r>
              <a:rPr lang="en-US" dirty="0" smtClean="0"/>
              <a:t>.</a:t>
            </a:r>
          </a:p>
          <a:p>
            <a:r>
              <a:rPr lang="en-US" dirty="0" smtClean="0"/>
              <a:t>Ivanov</a:t>
            </a:r>
            <a:r>
              <a:rPr lang="en-US" dirty="0"/>
              <a:t>, D., </a:t>
            </a:r>
            <a:r>
              <a:rPr lang="en-US" dirty="0" err="1"/>
              <a:t>Tsipoulanidis</a:t>
            </a:r>
            <a:r>
              <a:rPr lang="en-US" dirty="0"/>
              <a:t>, A., &amp; </a:t>
            </a:r>
            <a:r>
              <a:rPr lang="en-US" dirty="0" err="1"/>
              <a:t>Schönberger</a:t>
            </a:r>
            <a:r>
              <a:rPr lang="en-US" dirty="0"/>
              <a:t>, J. (2017). Production and </a:t>
            </a:r>
            <a:r>
              <a:rPr lang="en-US" dirty="0" smtClean="0"/>
              <a:t>	Material </a:t>
            </a:r>
            <a:r>
              <a:rPr lang="en-US" dirty="0"/>
              <a:t>Requirements Planning. In </a:t>
            </a:r>
            <a:r>
              <a:rPr lang="en-US" i="1" dirty="0"/>
              <a:t>Global Supply Chain and </a:t>
            </a:r>
            <a:r>
              <a:rPr lang="en-US" i="1" dirty="0" smtClean="0"/>
              <a:t>	Operations </a:t>
            </a:r>
            <a:r>
              <a:rPr lang="en-US" i="1" dirty="0"/>
              <a:t>Management</a:t>
            </a:r>
            <a:r>
              <a:rPr lang="en-US" dirty="0"/>
              <a:t> (pp. 317-343). Springer, Cham</a:t>
            </a:r>
            <a:r>
              <a:rPr lang="en-US" dirty="0" smtClean="0"/>
              <a:t>.</a:t>
            </a:r>
          </a:p>
          <a:p>
            <a:r>
              <a:rPr lang="en-US" dirty="0"/>
              <a:t>Yamit, Z. (2016). Material Requirements Planning </a:t>
            </a:r>
            <a:r>
              <a:rPr lang="en-US" dirty="0" err="1"/>
              <a:t>Tinjauan</a:t>
            </a:r>
            <a:r>
              <a:rPr lang="en-US" dirty="0"/>
              <a:t> </a:t>
            </a:r>
            <a:r>
              <a:rPr lang="en-US" dirty="0" err="1"/>
              <a:t>tentang</a:t>
            </a:r>
            <a:r>
              <a:rPr lang="en-US" dirty="0"/>
              <a:t> </a:t>
            </a:r>
            <a:r>
              <a:rPr lang="en-US" dirty="0" smtClean="0"/>
              <a:t>	</a:t>
            </a:r>
            <a:r>
              <a:rPr lang="en-US" dirty="0" err="1" smtClean="0"/>
              <a:t>Konsep</a:t>
            </a:r>
            <a:r>
              <a:rPr lang="en-US" dirty="0" smtClean="0"/>
              <a:t> </a:t>
            </a:r>
            <a:r>
              <a:rPr lang="en-US" dirty="0" err="1"/>
              <a:t>dan</a:t>
            </a:r>
            <a:r>
              <a:rPr lang="en-US" dirty="0"/>
              <a:t> </a:t>
            </a:r>
            <a:r>
              <a:rPr lang="en-US" dirty="0" err="1"/>
              <a:t>Upaya</a:t>
            </a:r>
            <a:r>
              <a:rPr lang="en-US" dirty="0"/>
              <a:t> </a:t>
            </a:r>
            <a:r>
              <a:rPr lang="en-US" dirty="0" err="1"/>
              <a:t>Penerapannya</a:t>
            </a:r>
            <a:r>
              <a:rPr lang="en-US" dirty="0"/>
              <a:t>. </a:t>
            </a:r>
            <a:r>
              <a:rPr lang="en-US" i="1" dirty="0"/>
              <a:t>Unisia</a:t>
            </a:r>
            <a:r>
              <a:rPr lang="en-US" dirty="0"/>
              <a:t>, (13), 91-100.</a:t>
            </a:r>
          </a:p>
          <a:p>
            <a:endParaRPr lang="en-US" dirty="0" smtClean="0"/>
          </a:p>
          <a:p>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625" y="15081"/>
            <a:ext cx="2619375" cy="1810544"/>
          </a:xfrm>
          <a:prstGeom prst="rect">
            <a:avLst/>
          </a:prstGeom>
        </p:spPr>
      </p:pic>
    </p:spTree>
    <p:extLst>
      <p:ext uri="{BB962C8B-B14F-4D97-AF65-F5344CB8AC3E}">
        <p14:creationId xmlns:p14="http://schemas.microsoft.com/office/powerpoint/2010/main" val="347595990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414</TotalTime>
  <Words>1348</Words>
  <Application>Microsoft Office PowerPoint</Application>
  <PresentationFormat>Widescreen</PresentationFormat>
  <Paragraphs>94</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Office Theme</vt:lpstr>
      <vt:lpstr>LEGO Co. Material requirements planning (MRP) </vt:lpstr>
      <vt:lpstr>Introduction</vt:lpstr>
      <vt:lpstr>Current Practice---Data Application  </vt:lpstr>
      <vt:lpstr>Current Practice—Executive Decisions  </vt:lpstr>
      <vt:lpstr>Current Practice---Mathematical Formulas </vt:lpstr>
      <vt:lpstr>LEGO's MRP improvements</vt:lpstr>
      <vt:lpstr>Dependent demand vs independent demand</vt:lpstr>
      <vt:lpstr>Outputs</vt:lpstr>
      <vt:lpstr>Demand driven MRP</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LEGO Co</dc:title>
  <dc:creator>Windows User</dc:creator>
  <cp:lastModifiedBy>Windows User</cp:lastModifiedBy>
  <cp:revision>18</cp:revision>
  <dcterms:created xsi:type="dcterms:W3CDTF">2018-02-16T12:43:57Z</dcterms:created>
  <dcterms:modified xsi:type="dcterms:W3CDTF">2018-02-16T19:38:18Z</dcterms:modified>
</cp:coreProperties>
</file>